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068354"/>
            <a:ext cx="717530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80808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CỬA ĐÔNG CARE+ PHARMA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2868216"/>
            <a:ext cx="6509861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Hệ thống Trợ lý Dược lâm sàng thông minh 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881063" y="3388281"/>
            <a:ext cx="7249835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Nâng cao chất lượng chăm sóc bệnh nhân với AI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881063" y="4185285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81063" y="4871323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                                   Vinh, ngày 17 tháng 11 năm 2025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881063" y="5657850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                         Chủ nhiệm đề tài: </a:t>
            </a:r>
            <a:pPr algn="l" indent="0" marL="0">
              <a:lnSpc>
                <a:spcPts val="3950"/>
              </a:lnSpc>
              <a:buNone/>
            </a:pPr>
            <a:r>
              <a:rPr lang="en-US" sz="2450" b="1" i="1" dirty="0">
                <a:solidFill>
                  <a:srgbClr val="F9D93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Ngô Thị Hương Giang</a:t>
            </a:r>
            <a:endParaRPr lang="en-US" sz="2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33199"/>
            <a:ext cx="5314950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📝</a:t>
            </a:r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ĐỀ XUẤT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3" y="1856303"/>
            <a:ext cx="1195864" cy="21018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16004" y="2095381"/>
            <a:ext cx="319218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Chuẩn hóa Dữ liệu Đầu vào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316004" y="2571036"/>
            <a:ext cx="5946934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Đề xuất CNTT xây dựng trường dữ liệu thông tin ca lâm sàng theo form chuẩn để AI cập nhật dữ liệu nhanh chóng, hiệu quả.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3958114"/>
            <a:ext cx="1195864" cy="17191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16004" y="4197191"/>
            <a:ext cx="384726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Tăng cường Đào tạo Người dùng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316004" y="4672846"/>
            <a:ext cx="594693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Tổ chức các buổi đào tạo định kỳ để nhân viên y tế sử dụng hệ thống thành thạo, tối ưu hiệu quả.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5677257"/>
            <a:ext cx="1195864" cy="17191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16004" y="5916335"/>
            <a:ext cx="3269933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Đầu tư Phát triển Tính năng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316004" y="6391989"/>
            <a:ext cx="5946934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Phân bổ ngân sách để phát triển mở rộng các tính năng phân tích nâng cao, đáp ứng nhu cầu tương lai.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158002"/>
            <a:ext cx="718649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🎯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VẤN ĐỀ CẦN GIẢI QUYẾT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2360771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Thách thức dược lâm sàng hiện nay: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881063" y="3046809"/>
            <a:ext cx="4121587" cy="1870829"/>
          </a:xfrm>
          <a:prstGeom prst="roundRect">
            <a:avLst>
              <a:gd name="adj" fmla="val 2018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63241" y="332898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⏱️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Phân tích phức tạp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63241" y="3829645"/>
            <a:ext cx="35572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Phân tích ca bệnh phức tạp mất 30–60 phút/ca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5254347" y="3046809"/>
            <a:ext cx="4121587" cy="1870829"/>
          </a:xfrm>
          <a:prstGeom prst="roundRect">
            <a:avLst>
              <a:gd name="adj" fmla="val 2018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36525" y="332898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📄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Nhập liệu thủ công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536525" y="3829645"/>
            <a:ext cx="35572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Nhập liệu thủ công từ hồ sơ giấy → dễ sai sót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9627632" y="3046809"/>
            <a:ext cx="4121706" cy="1870829"/>
          </a:xfrm>
          <a:prstGeom prst="roundRect">
            <a:avLst>
              <a:gd name="adj" fmla="val 2018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909810" y="332898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🔍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Kiểm tra tương tác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909810" y="3829645"/>
            <a:ext cx="355734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Khó kiểm tra đầy đủ tương tác thuốc – bệnh – chức năng thận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881063" y="5200769"/>
            <a:ext cx="4121587" cy="1870829"/>
          </a:xfrm>
          <a:prstGeom prst="roundRect">
            <a:avLst>
              <a:gd name="adj" fmla="val 2018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63241" y="548294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📊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Thiếu thống kê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63241" y="5983605"/>
            <a:ext cx="35572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Thiếu thống kê tổng hợp để phân tích xu hướng dùng thuốc</a:t>
            </a:r>
            <a:endParaRPr lang="en-US" sz="1950" dirty="0"/>
          </a:p>
        </p:txBody>
      </p:sp>
      <p:sp>
        <p:nvSpPr>
          <p:cNvPr id="16" name="Shape 14"/>
          <p:cNvSpPr/>
          <p:nvPr/>
        </p:nvSpPr>
        <p:spPr>
          <a:xfrm>
            <a:off x="5254347" y="5200769"/>
            <a:ext cx="4121587" cy="1870829"/>
          </a:xfrm>
          <a:prstGeom prst="roundRect">
            <a:avLst>
              <a:gd name="adj" fmla="val 2018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536525" y="5482947"/>
            <a:ext cx="29148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📚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Tra cứu bằng chứng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536525" y="5983605"/>
            <a:ext cx="3557230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 cứu bằng chứng y học tốn thời gian</a:t>
            </a:r>
            <a:endParaRPr lang="en-US" sz="1950" dirty="0"/>
          </a:p>
        </p:txBody>
      </p:sp>
      <p:sp>
        <p:nvSpPr>
          <p:cNvPr id="19" name="Shape 17"/>
          <p:cNvSpPr/>
          <p:nvPr/>
        </p:nvSpPr>
        <p:spPr>
          <a:xfrm>
            <a:off x="9627632" y="5200769"/>
            <a:ext cx="4121706" cy="1870829"/>
          </a:xfrm>
          <a:prstGeom prst="roundRect">
            <a:avLst>
              <a:gd name="adj" fmla="val 2018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909810" y="548294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📝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Viết phiếu tư vấn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909810" y="5983605"/>
            <a:ext cx="355734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Viết phiếu tư vấn lặp đi lặp lại, không chuẩn hóa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310" y="2042160"/>
            <a:ext cx="3573780" cy="41452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1063" y="1454706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💡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GIẢI PHÁP: CỬA ĐÔNG CARE+ PHARMA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81063" y="3230761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Hệ thống AI hỗ trợ dược sĩ: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881063" y="3916799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Tự động trích xuất thông tin từ hồ sơ (PDF, Word, ảnh scan)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881063" y="4407813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Phân tích ca bệnh và điều trị bằng AI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81063" y="489882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Kiểm tra tương tác thuốc theo thời gian dùng thực tế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881063" y="5389840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Tạo phiếu tư vấn chuẩn hóa chỉ với vài click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881063" y="5880854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Chatbot dược lâm sàng hỗ trợ 24/7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881063" y="6371868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Quản lý thư viện ca bệnh và danh mục thuốc bệnh viện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283738"/>
            <a:ext cx="6396633" cy="3662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9440" y="1000363"/>
            <a:ext cx="571654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🚀</a:t>
            </a:r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CÁC CHỨC NĂNG CHÍNH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899440" y="1660327"/>
            <a:ext cx="4583073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1. Quản lý &amp; trích xuất ca bệnh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899440" y="2331482"/>
            <a:ext cx="58573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Nhập ca bệnh bằng form hoặc upload hồ sơ (PDF/DOCX/JPG/PNG)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899440" y="3225403"/>
            <a:ext cx="5857399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tự đọc: thông tin bệnh nhân, chẩn đoán, mã ICD, thuốc, xét nghiệm (đặc biệt là creatinin), tiền sử bệnh, dị ứng…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899440" y="4522232"/>
            <a:ext cx="585739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Mỗi ca bệnh được lưu lại để tra cứu, học tập và thống kê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899440" y="5416153"/>
            <a:ext cx="5857399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Tự động lấy creatinin, tuổi, giới… để tính mức lọc cầu thận (eGFR), phân loại mức độ suy thận, gợi ý điều chỉnh liều thuốc phù hợp chức năng thận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99440" y="6851452"/>
            <a:ext cx="585739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588056"/>
            <a:ext cx="61270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🚀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CÁC CHỨC NĂNG CHÍNH (tiếp theo)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087172"/>
            <a:ext cx="4448889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2. Timeline thuốc &amp; tương tác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881063" y="3758327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Ghi nhận ngày bắt đầu/kết thúc từng thuốc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249341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Chỉ kiểm tra tương tác thuốc - thuốc dùng cùng thời điểm, tương tác thuốc - bệnh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514326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Giảm cảnh báo "ảo", phản ánh đúng thực tế lâm sàng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634276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Hỗ trợ dược sĩ tư vấn an toàn và chính xác hơn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81063" y="626375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9882" y="1890117"/>
            <a:ext cx="6127075" cy="381988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629882" y="5993130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52632"/>
            <a:ext cx="3916323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004655"/>
            <a:ext cx="4353401" cy="28116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5014555"/>
            <a:ext cx="3133011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3. Phân tích AI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881063" y="5582245"/>
            <a:ext cx="621923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Đánh giá chức năng thận dựa trên các thông số đã cung cấp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81063" y="5996345"/>
            <a:ext cx="621923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Đưa ra các khuyến cáo về sử dụng thuốc, điều chỉnh liều phù hợp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81063" y="6762869"/>
            <a:ext cx="621923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Tư vấn điều trị, các xét nghiệm cận lâm sàng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728" y="2004655"/>
            <a:ext cx="4353401" cy="27124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37728" y="4915376"/>
            <a:ext cx="4226123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4. Tìm kiếm bằng chứng y học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7537728" y="5483066"/>
            <a:ext cx="621923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Tự động tìm kiếm và trích dẫn hướng dẫn điều trị, nghiên cứu, bằng chứng y học liên quan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537728" y="6249591"/>
            <a:ext cx="621923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Kết luận cuối được kiểm chứng dựa trên bằng chứng, dược sĩ chỉ cần rà soát và quyết định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781169"/>
            <a:ext cx="5355312" cy="33098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304943"/>
            <a:ext cx="313479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5. Tạo báo cáo &amp; phiếu tư vấn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881063" y="4730472"/>
            <a:ext cx="6300430" cy="1284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Tự động tạo phiếu tư vấn chuẩn: Thông tin bệnh nhân, Danh sách thuốc, Nhận định của AI, Bằng chứng tham khảo, Khuyến nghị cụ thể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81063" y="6089452"/>
            <a:ext cx="6300430" cy="428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Xuất file PDF/DOCX, dễ in, dễ chia sẻ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81063" y="6592372"/>
            <a:ext cx="6300430" cy="856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Lưu lịch sử báo cáo cho từng ca để theo dõi theo thời gian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907" y="781169"/>
            <a:ext cx="5355312" cy="33098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8907" y="4304943"/>
            <a:ext cx="274010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6. Chatbot dược lâm sàng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448907" y="4730472"/>
            <a:ext cx="6300430" cy="1284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Trả lời câu hỏi về thuốc, tương tác, liều dùng. Hiểu ngữ cảnh dữ liệu trong hệ thống (ca bệnh, thống kê, danh mục thuốc…)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448907" y="6089452"/>
            <a:ext cx="6300430" cy="856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Hỗ trợ DS/BS mọi lúc, trên mọi thiết bị (mobile, tablet, desktop)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14030"/>
            <a:ext cx="4755475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⭐</a:t>
            </a:r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LỢI ÍCH CHÍNH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933218" y="1836301"/>
            <a:ext cx="314682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Hiệu quả &amp; tiết kiệm thời gian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81063" y="2261830"/>
            <a:ext cx="4198977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Giảm thời gian phân tích từ 30–60 phút xuống khoảng 5–10 phút/ca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81063" y="3074789"/>
            <a:ext cx="4198977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Upload hồ sơ → AI tự trích xuất → dược sĩ chỉ cần kiểm tra và chỉnh sửa nhẹ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81063" y="3887748"/>
            <a:ext cx="4198977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Tự động tính eGFR, kiểm tra tương tác, tạo báo cáo</a:t>
            </a:r>
            <a:endParaRPr lang="en-US" sz="16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1032" y="2711768"/>
            <a:ext cx="3828217" cy="3828217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621" y="3518356"/>
            <a:ext cx="320159" cy="3201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50241" y="1836301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Chính xác &amp; an toàn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9550241" y="2261830"/>
            <a:ext cx="4199096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Phân tích dựa trên nhiều lớp AI + bằng chứng y học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9550241" y="3074789"/>
            <a:ext cx="4199096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Kiểm tra tương tác theo timeline thực tế → giảm cảnh báo sai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9550241" y="3887748"/>
            <a:ext cx="4199096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Chuẩn hóa phiếu tư vấn, giảm phụ thuộc vào "kinh nghiệm cá nhân"</a:t>
            </a:r>
            <a:endParaRPr lang="en-US" sz="16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032" y="2711768"/>
            <a:ext cx="3828217" cy="3828217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2382" y="3518356"/>
            <a:ext cx="320159" cy="32015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550241" y="4893350"/>
            <a:ext cx="272117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Học tập &amp; cải tiến liên tục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9550241" y="5318879"/>
            <a:ext cx="419909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Tích lũy thư viện ca bệnh của chính bệnh viện</a:t>
            </a:r>
            <a:endParaRPr lang="en-US" sz="1650" dirty="0"/>
          </a:p>
        </p:txBody>
      </p:sp>
      <p:sp>
        <p:nvSpPr>
          <p:cNvPr id="17" name="Text 11"/>
          <p:cNvSpPr/>
          <p:nvPr/>
        </p:nvSpPr>
        <p:spPr>
          <a:xfrm>
            <a:off x="9550241" y="5789533"/>
            <a:ext cx="4199096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Có dữ liệu để phân tích xu hướng dùng thuốc, lỗi hay gặp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9550241" y="6602492"/>
            <a:ext cx="419909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Hỗ trợ đào tạo dược sĩ mới dựa trên case 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9550241" y="7073146"/>
            <a:ext cx="419909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thực tế</a:t>
            </a:r>
            <a:endParaRPr lang="en-US" sz="16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1032" y="2711768"/>
            <a:ext cx="3828217" cy="3828217"/>
          </a:xfrm>
          <a:prstGeom prst="rect">
            <a:avLst/>
          </a:prstGeom>
        </p:spPr>
      </p:pic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2382" y="5413117"/>
            <a:ext cx="320159" cy="320159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676406" y="5192792"/>
            <a:ext cx="240363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Dễ sử dụng &amp; linh hoạt</a:t>
            </a:r>
            <a:endParaRPr lang="en-US" sz="1850" dirty="0"/>
          </a:p>
        </p:txBody>
      </p:sp>
      <p:sp>
        <p:nvSpPr>
          <p:cNvPr id="23" name="Text 15"/>
          <p:cNvSpPr/>
          <p:nvPr/>
        </p:nvSpPr>
        <p:spPr>
          <a:xfrm>
            <a:off x="881063" y="5618321"/>
            <a:ext cx="4198977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Giao diện web, chạy tốt trên điện thoại, tablet, máy tính</a:t>
            </a:r>
            <a:endParaRPr lang="en-US" sz="1650" dirty="0"/>
          </a:p>
        </p:txBody>
      </p:sp>
      <p:sp>
        <p:nvSpPr>
          <p:cNvPr id="24" name="Text 16"/>
          <p:cNvSpPr/>
          <p:nvPr/>
        </p:nvSpPr>
        <p:spPr>
          <a:xfrm>
            <a:off x="881063" y="6431280"/>
            <a:ext cx="4198977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Thiết kế đơn giản, thân thiện với nhân viên y tế</a:t>
            </a:r>
            <a:endParaRPr lang="en-US" sz="1650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1032" y="2711768"/>
            <a:ext cx="3828217" cy="3828217"/>
          </a:xfrm>
          <a:prstGeom prst="rect">
            <a:avLst/>
          </a:prstGeom>
        </p:spPr>
      </p:pic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7621" y="5413117"/>
            <a:ext cx="320159" cy="320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36057"/>
            <a:ext cx="567475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💡</a:t>
            </a:r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ƯU &amp; NHƯỢC ĐIỂM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2164556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👍</a:t>
            </a:r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Ưu điểm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881063" y="2835712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Hoạt động độc lập với HIS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3326725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Truy cập mọi lúc mọi nơi qua trình duyệt web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3817739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Dễ dàng nhân rộng: Cấp tài khoản cho BS/DS toàn viện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4711660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Bảo mật cao: Xác thực, mã hóa password, phòng chống SQL injection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81063" y="5605582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Nâng cao chất lượng chăm sóc bệnh nhân, đảm bảo an toàn và hiệu quả điều trị.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881063" y="6499503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Góp phần xây dựng hình ảnh bệnh viện hiện đại, ứng dụng công nghệ tiên tiến.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629882" y="2164556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👎</a:t>
            </a:r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F0FCF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 Nhược điểm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7629882" y="2835712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Phụ thuộc vào chất lượng dữ liệu đầu vào; dữ liệu không chính xác sẽ ảnh hưởng đến kết quả phân tích.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29882" y="3729633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Phát sinh chi phí đầu tư ban đầu và vận hành khi triển khai với quy mô lớn.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29882" y="4623554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Nguy cơ quá tin tưởng vào gợi ý của AI mà bỏ qua đánh giá chuyên môn của dược sĩ.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2025-11-18T04:45:19Z</dcterms:created>
  <dcterms:modified xsi:type="dcterms:W3CDTF">2025-11-18T04:45:19Z</dcterms:modified>
</cp:coreProperties>
</file>